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61" r:id="rId4"/>
    <p:sldId id="262" r:id="rId5"/>
    <p:sldId id="263" r:id="rId6"/>
    <p:sldId id="265" r:id="rId7"/>
    <p:sldId id="264" r:id="rId8"/>
    <p:sldId id="266" r:id="rId9"/>
    <p:sldId id="259" r:id="rId10"/>
    <p:sldId id="267" r:id="rId11"/>
    <p:sldId id="268" r:id="rId12"/>
    <p:sldId id="258" r:id="rId13"/>
    <p:sldId id="260" r:id="rId14"/>
    <p:sldId id="269" r:id="rId15"/>
    <p:sldId id="271" r:id="rId16"/>
    <p:sldId id="270" r:id="rId17"/>
    <p:sldId id="272" r:id="rId18"/>
    <p:sldId id="273" r:id="rId19"/>
    <p:sldId id="276" r:id="rId20"/>
    <p:sldId id="277" r:id="rId21"/>
    <p:sldId id="280" r:id="rId22"/>
    <p:sldId id="278" r:id="rId23"/>
    <p:sldId id="274" r:id="rId24"/>
    <p:sldId id="275" r:id="rId25"/>
    <p:sldId id="279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407A85-2E1C-40D7-BDAB-304B5469FBD7}" v="70" dt="2025-01-10T07:00:11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397" autoAdjust="0"/>
  </p:normalViewPr>
  <p:slideViewPr>
    <p:cSldViewPr snapToGrid="0">
      <p:cViewPr varScale="1">
        <p:scale>
          <a:sx n="93" d="100"/>
          <a:sy n="93" d="100"/>
        </p:scale>
        <p:origin x="7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0D407A85-2E1C-40D7-BDAB-304B5469FBD7}"/>
    <pc:docChg chg="modSld sldOrd">
      <pc:chgData name="Fares Makki" userId="d0c14dd2-ce13-49c4-820b-c6a5e60d5a8d" providerId="ADAL" clId="{0D407A85-2E1C-40D7-BDAB-304B5469FBD7}" dt="2025-01-10T07:00:11.659" v="73"/>
      <pc:docMkLst>
        <pc:docMk/>
      </pc:docMkLst>
      <pc:sldChg chg="modTransition">
        <pc:chgData name="Fares Makki" userId="d0c14dd2-ce13-49c4-820b-c6a5e60d5a8d" providerId="ADAL" clId="{0D407A85-2E1C-40D7-BDAB-304B5469FBD7}" dt="2025-01-10T06:50:43.801" v="19"/>
        <pc:sldMkLst>
          <pc:docMk/>
          <pc:sldMk cId="3344342087" sldId="259"/>
        </pc:sldMkLst>
      </pc:sldChg>
      <pc:sldChg chg="modAnim">
        <pc:chgData name="Fares Makki" userId="d0c14dd2-ce13-49c4-820b-c6a5e60d5a8d" providerId="ADAL" clId="{0D407A85-2E1C-40D7-BDAB-304B5469FBD7}" dt="2025-01-10T06:49:01.184" v="5"/>
        <pc:sldMkLst>
          <pc:docMk/>
          <pc:sldMk cId="2338931403" sldId="261"/>
        </pc:sldMkLst>
      </pc:sldChg>
      <pc:sldChg chg="modAnim">
        <pc:chgData name="Fares Makki" userId="d0c14dd2-ce13-49c4-820b-c6a5e60d5a8d" providerId="ADAL" clId="{0D407A85-2E1C-40D7-BDAB-304B5469FBD7}" dt="2025-01-10T06:52:34.195" v="27"/>
        <pc:sldMkLst>
          <pc:docMk/>
          <pc:sldMk cId="3361471806" sldId="267"/>
        </pc:sldMkLst>
      </pc:sldChg>
      <pc:sldChg chg="modSp modAnim">
        <pc:chgData name="Fares Makki" userId="d0c14dd2-ce13-49c4-820b-c6a5e60d5a8d" providerId="ADAL" clId="{0D407A85-2E1C-40D7-BDAB-304B5469FBD7}" dt="2025-01-10T06:53:43.684" v="35"/>
        <pc:sldMkLst>
          <pc:docMk/>
          <pc:sldMk cId="3059493036" sldId="268"/>
        </pc:sldMkLst>
        <pc:spChg chg="mod">
          <ac:chgData name="Fares Makki" userId="d0c14dd2-ce13-49c4-820b-c6a5e60d5a8d" providerId="ADAL" clId="{0D407A85-2E1C-40D7-BDAB-304B5469FBD7}" dt="2025-01-10T06:53:17.962" v="31" actId="20577"/>
          <ac:spMkLst>
            <pc:docMk/>
            <pc:sldMk cId="3059493036" sldId="268"/>
            <ac:spMk id="3" creationId="{57156FAF-001F-49E3-7CCB-6E97CDD0FF75}"/>
          </ac:spMkLst>
        </pc:spChg>
      </pc:sldChg>
      <pc:sldChg chg="modAnim">
        <pc:chgData name="Fares Makki" userId="d0c14dd2-ce13-49c4-820b-c6a5e60d5a8d" providerId="ADAL" clId="{0D407A85-2E1C-40D7-BDAB-304B5469FBD7}" dt="2025-01-10T06:54:58.371" v="44"/>
        <pc:sldMkLst>
          <pc:docMk/>
          <pc:sldMk cId="1988849088" sldId="272"/>
        </pc:sldMkLst>
      </pc:sldChg>
      <pc:sldChg chg="modAnim">
        <pc:chgData name="Fares Makki" userId="d0c14dd2-ce13-49c4-820b-c6a5e60d5a8d" providerId="ADAL" clId="{0D407A85-2E1C-40D7-BDAB-304B5469FBD7}" dt="2025-01-10T06:55:46.815" v="49"/>
        <pc:sldMkLst>
          <pc:docMk/>
          <pc:sldMk cId="2838366242" sldId="273"/>
        </pc:sldMkLst>
      </pc:sldChg>
      <pc:sldChg chg="modAnim">
        <pc:chgData name="Fares Makki" userId="d0c14dd2-ce13-49c4-820b-c6a5e60d5a8d" providerId="ADAL" clId="{0D407A85-2E1C-40D7-BDAB-304B5469FBD7}" dt="2025-01-10T06:59:40.839" v="68"/>
        <pc:sldMkLst>
          <pc:docMk/>
          <pc:sldMk cId="1365838375" sldId="275"/>
        </pc:sldMkLst>
      </pc:sldChg>
      <pc:sldChg chg="modAnim">
        <pc:chgData name="Fares Makki" userId="d0c14dd2-ce13-49c4-820b-c6a5e60d5a8d" providerId="ADAL" clId="{0D407A85-2E1C-40D7-BDAB-304B5469FBD7}" dt="2025-01-10T06:57:34.517" v="57"/>
        <pc:sldMkLst>
          <pc:docMk/>
          <pc:sldMk cId="404387180" sldId="276"/>
        </pc:sldMkLst>
      </pc:sldChg>
      <pc:sldChg chg="modAnim">
        <pc:chgData name="Fares Makki" userId="d0c14dd2-ce13-49c4-820b-c6a5e60d5a8d" providerId="ADAL" clId="{0D407A85-2E1C-40D7-BDAB-304B5469FBD7}" dt="2025-01-10T06:59:10.635" v="65"/>
        <pc:sldMkLst>
          <pc:docMk/>
          <pc:sldMk cId="1015807800" sldId="278"/>
        </pc:sldMkLst>
      </pc:sldChg>
      <pc:sldChg chg="modAnim">
        <pc:chgData name="Fares Makki" userId="d0c14dd2-ce13-49c4-820b-c6a5e60d5a8d" providerId="ADAL" clId="{0D407A85-2E1C-40D7-BDAB-304B5469FBD7}" dt="2025-01-10T07:00:11.659" v="73"/>
        <pc:sldMkLst>
          <pc:docMk/>
          <pc:sldMk cId="105902864" sldId="279"/>
        </pc:sldMkLst>
      </pc:sldChg>
      <pc:sldChg chg="ord">
        <pc:chgData name="Fares Makki" userId="d0c14dd2-ce13-49c4-820b-c6a5e60d5a8d" providerId="ADAL" clId="{0D407A85-2E1C-40D7-BDAB-304B5469FBD7}" dt="2025-01-10T06:58:42.578" v="61"/>
        <pc:sldMkLst>
          <pc:docMk/>
          <pc:sldMk cId="1015488208" sldId="2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EFE64-8679-4E17-8FBC-6183AF51A888}" type="datetimeFigureOut">
              <a:rPr lang="sv-SE" smtClean="0"/>
              <a:t>2025-01-10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D6B90-C938-4B16-9C62-2E3978EC53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2723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Prata om astronauter och vad händer till deras kroppar innan de gå ut i rymden och sedan när de kommer tillbaka till jorden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D6B90-C938-4B16-9C62-2E3978EC53EA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912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Några folk vill träna för att nå en specifikt kroppsideal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D6B90-C938-4B16-9C62-2E3978EC53E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9179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Ju högre belastning, desto färre repetitioner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För hög belastning och riskerar man att tappa fokus och belasta fel muskler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Kan träna med maskiner, vikter, och kroppsvikt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D6B90-C938-4B16-9C62-2E3978EC53EA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1602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D6B90-C938-4B16-9C62-2E3978EC53EA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2958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D6B90-C938-4B16-9C62-2E3978EC53EA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0459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D6B90-C938-4B16-9C62-2E3978EC53EA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7501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D6B90-C938-4B16-9C62-2E3978EC53EA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6059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4519-2D49-4C6F-89E5-CCC42590DBA1}" type="datetimeFigureOut">
              <a:rPr lang="sv-SE" smtClean="0"/>
              <a:t>2025-01-10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D888-CE33-40C7-9B1B-90B1C70B6E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6091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4519-2D49-4C6F-89E5-CCC42590DBA1}" type="datetimeFigureOut">
              <a:rPr lang="sv-SE" smtClean="0"/>
              <a:t>2025-01-10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D888-CE33-40C7-9B1B-90B1C70B6E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3938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4519-2D49-4C6F-89E5-CCC42590DBA1}" type="datetimeFigureOut">
              <a:rPr lang="sv-SE" smtClean="0"/>
              <a:t>2025-01-10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D888-CE33-40C7-9B1B-90B1C70B6E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304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4519-2D49-4C6F-89E5-CCC42590DBA1}" type="datetimeFigureOut">
              <a:rPr lang="sv-SE" smtClean="0"/>
              <a:t>2025-01-10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D888-CE33-40C7-9B1B-90B1C70B6E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213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4519-2D49-4C6F-89E5-CCC42590DBA1}" type="datetimeFigureOut">
              <a:rPr lang="sv-SE" smtClean="0"/>
              <a:t>2025-01-10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D888-CE33-40C7-9B1B-90B1C70B6E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7572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4519-2D49-4C6F-89E5-CCC42590DBA1}" type="datetimeFigureOut">
              <a:rPr lang="sv-SE" smtClean="0"/>
              <a:t>2025-01-10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D888-CE33-40C7-9B1B-90B1C70B6E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7619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4519-2D49-4C6F-89E5-CCC42590DBA1}" type="datetimeFigureOut">
              <a:rPr lang="sv-SE" smtClean="0"/>
              <a:t>2025-01-10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D888-CE33-40C7-9B1B-90B1C70B6E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3207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4519-2D49-4C6F-89E5-CCC42590DBA1}" type="datetimeFigureOut">
              <a:rPr lang="sv-SE" smtClean="0"/>
              <a:t>2025-01-10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D888-CE33-40C7-9B1B-90B1C70B6E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327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4519-2D49-4C6F-89E5-CCC42590DBA1}" type="datetimeFigureOut">
              <a:rPr lang="sv-SE" smtClean="0"/>
              <a:t>2025-01-10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D888-CE33-40C7-9B1B-90B1C70B6E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291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4519-2D49-4C6F-89E5-CCC42590DBA1}" type="datetimeFigureOut">
              <a:rPr lang="sv-SE" smtClean="0"/>
              <a:t>2025-01-10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D888-CE33-40C7-9B1B-90B1C70B6E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06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4519-2D49-4C6F-89E5-CCC42590DBA1}" type="datetimeFigureOut">
              <a:rPr lang="sv-SE" smtClean="0"/>
              <a:t>2025-01-10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D888-CE33-40C7-9B1B-90B1C70B6E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722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34519-2D49-4C6F-89E5-CCC42590DBA1}" type="datetimeFigureOut">
              <a:rPr lang="sv-SE" smtClean="0"/>
              <a:t>2025-01-10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2D888-CE33-40C7-9B1B-90B1C70B6E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16279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AEC420-9E76-5407-0467-6E7FD79A56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Naturkunskap 1b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977AC2E-E4C1-1E88-AF5F-464DD7C9F1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Hälsa: Att träna </a:t>
            </a:r>
          </a:p>
        </p:txBody>
      </p:sp>
    </p:spTree>
    <p:extLst>
      <p:ext uri="{BB962C8B-B14F-4D97-AF65-F5344CB8AC3E}">
        <p14:creationId xmlns:p14="http://schemas.microsoft.com/office/powerpoint/2010/main" val="1012931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29E65F5-065B-D79E-5409-62380E1AE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sv-SE" sz="5400"/>
              <a:t>Skelettmuskler </a:t>
            </a:r>
          </a:p>
        </p:txBody>
      </p:sp>
      <p:sp>
        <p:nvSpPr>
          <p:cNvPr id="512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175F25-8AFC-F79C-837F-77D143E5F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1799862"/>
            <a:ext cx="6713552" cy="5039850"/>
          </a:xfrm>
        </p:spPr>
        <p:txBody>
          <a:bodyPr anchor="t">
            <a:normAutofit lnSpcReduction="10000"/>
          </a:bodyPr>
          <a:lstStyle/>
          <a:p>
            <a:r>
              <a:rPr lang="sv-SE" sz="2400" dirty="0"/>
              <a:t>Muskelceller består av flera muskelfibrer som har växt ihop </a:t>
            </a:r>
          </a:p>
          <a:p>
            <a:pPr lvl="1"/>
            <a:r>
              <a:rPr lang="sv-SE" dirty="0"/>
              <a:t>Varje cell har därför flera cellkärnor (och många mitokondrier) </a:t>
            </a:r>
          </a:p>
          <a:p>
            <a:pPr lvl="1"/>
            <a:r>
              <a:rPr lang="sv-SE" dirty="0"/>
              <a:t>I en muskelfibrill finns många myofibriller som hjälper med sammandragning </a:t>
            </a:r>
          </a:p>
          <a:p>
            <a:r>
              <a:rPr lang="sv-SE" sz="2400" dirty="0"/>
              <a:t>Muskelceller ligger i buntar som hålls ihop av bindväv </a:t>
            </a:r>
          </a:p>
          <a:p>
            <a:r>
              <a:rPr lang="sv-SE" sz="2400" dirty="0"/>
              <a:t>Flera buntar bildar tillsammans en muskel </a:t>
            </a:r>
          </a:p>
          <a:p>
            <a:r>
              <a:rPr lang="sv-SE" sz="2400" dirty="0"/>
              <a:t>Runt muskeln finns en hinna av bindväv där nerver finns som skickar information från och till muskeln </a:t>
            </a:r>
          </a:p>
          <a:p>
            <a:r>
              <a:rPr lang="sv-SE" sz="2400" dirty="0"/>
              <a:t>Senor fäster muskeln till skelettet </a:t>
            </a:r>
          </a:p>
          <a:p>
            <a:r>
              <a:rPr lang="sv-SE" sz="2400" dirty="0"/>
              <a:t>Det finns alltid en motsatt muskel </a:t>
            </a:r>
          </a:p>
        </p:txBody>
      </p:sp>
      <p:pic>
        <p:nvPicPr>
          <p:cNvPr id="5122" name="Picture 2" descr="Difference Between Myofibril and Muscle Fiber">
            <a:extLst>
              <a:ext uri="{FF2B5EF4-FFF2-40B4-BE49-F238E27FC236}">
                <a16:creationId xmlns:a16="http://schemas.microsoft.com/office/drawing/2014/main" id="{C1812AC1-3623-3CCF-A96D-CF59EEDE79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" r="17898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47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A95A31-B305-5A2D-E999-3DABDF0A0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Att träna skelettmuskler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7156FAF-001F-49E3-7CCB-6E97CDD0F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Att bygga skelettmuskler behövs att man styrketräna </a:t>
            </a:r>
          </a:p>
          <a:p>
            <a:pPr lvl="1"/>
            <a:r>
              <a:rPr lang="sv-SE" dirty="0"/>
              <a:t>Ökar kroppsstyrkan </a:t>
            </a:r>
          </a:p>
          <a:p>
            <a:pPr lvl="1"/>
            <a:r>
              <a:rPr lang="sv-SE" dirty="0"/>
              <a:t>Högre energi- och ämnesomsättning </a:t>
            </a:r>
          </a:p>
          <a:p>
            <a:pPr lvl="1"/>
            <a:r>
              <a:rPr lang="sv-SE" dirty="0"/>
              <a:t>Förebygger stress </a:t>
            </a:r>
          </a:p>
          <a:p>
            <a:r>
              <a:rPr lang="sv-SE" dirty="0"/>
              <a:t>Fokusera på några muskelgrupper i taget och trötta ut dem:</a:t>
            </a:r>
          </a:p>
          <a:p>
            <a:pPr lvl="1"/>
            <a:r>
              <a:rPr lang="sv-SE" dirty="0"/>
              <a:t>Mikroskopiska skador (mikrotårar) som behöver läkas </a:t>
            </a:r>
          </a:p>
          <a:p>
            <a:pPr lvl="1"/>
            <a:r>
              <a:rPr lang="sv-SE" dirty="0"/>
              <a:t>Mer näring från blodet som stimulerar flera myofibriller att växa </a:t>
            </a:r>
          </a:p>
          <a:p>
            <a:pPr lvl="1"/>
            <a:r>
              <a:rPr lang="sv-SE" dirty="0"/>
              <a:t>Det ökade antal myofibriller gör att muskelfibrerna att öka sitt volym och storlek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949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 övningar för att öka blodcirkulationen - Steg för Hälsa">
            <a:extLst>
              <a:ext uri="{FF2B5EF4-FFF2-40B4-BE49-F238E27FC236}">
                <a16:creationId xmlns:a16="http://schemas.microsoft.com/office/drawing/2014/main" id="{BB71E63D-81B5-892B-D4C0-3E6CA986C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923" y="-76200"/>
            <a:ext cx="1318184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82659199-0B75-9F9C-BD99-0DDCA7E770D7}"/>
              </a:ext>
            </a:extLst>
          </p:cNvPr>
          <p:cNvSpPr txBox="1"/>
          <p:nvPr/>
        </p:nvSpPr>
        <p:spPr>
          <a:xfrm>
            <a:off x="7476747" y="1057275"/>
            <a:ext cx="5210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/>
              <a:t>BLODOMLOPPET</a:t>
            </a:r>
          </a:p>
        </p:txBody>
      </p:sp>
    </p:spTree>
    <p:extLst>
      <p:ext uri="{BB962C8B-B14F-4D97-AF65-F5344CB8AC3E}">
        <p14:creationId xmlns:p14="http://schemas.microsoft.com/office/powerpoint/2010/main" val="2834249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 övningar för att öka blodcirkulationen - Steg för Hälsa">
            <a:extLst>
              <a:ext uri="{FF2B5EF4-FFF2-40B4-BE49-F238E27FC236}">
                <a16:creationId xmlns:a16="http://schemas.microsoft.com/office/drawing/2014/main" id="{BB71E63D-81B5-892B-D4C0-3E6CA986C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158239" cy="1113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82659199-0B75-9F9C-BD99-0DDCA7E770D7}"/>
              </a:ext>
            </a:extLst>
          </p:cNvPr>
          <p:cNvSpPr txBox="1"/>
          <p:nvPr/>
        </p:nvSpPr>
        <p:spPr>
          <a:xfrm>
            <a:off x="7476747" y="1057275"/>
            <a:ext cx="5210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/>
              <a:t>BLODOMLOPPET</a:t>
            </a:r>
          </a:p>
        </p:txBody>
      </p:sp>
    </p:spTree>
    <p:extLst>
      <p:ext uri="{BB962C8B-B14F-4D97-AF65-F5344CB8AC3E}">
        <p14:creationId xmlns:p14="http://schemas.microsoft.com/office/powerpoint/2010/main" val="2739360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C3B4EBE-41BE-E5FE-01DF-865FB5509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Blodomloppet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A8DECF06-D4CE-89E4-AB1B-823BA5B35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3644" y="1825625"/>
            <a:ext cx="5125156" cy="4351338"/>
          </a:xfrm>
        </p:spPr>
        <p:txBody>
          <a:bodyPr>
            <a:normAutofit/>
          </a:bodyPr>
          <a:lstStyle/>
          <a:p>
            <a:r>
              <a:rPr lang="sv-SE" sz="3600" dirty="0"/>
              <a:t>Det finns två kretslopp i blodomloppet: </a:t>
            </a:r>
          </a:p>
          <a:p>
            <a:pPr lvl="1"/>
            <a:r>
              <a:rPr lang="sv-SE" sz="3200" dirty="0"/>
              <a:t>Den korta (till lungor och tillbaka till hjärtat) </a:t>
            </a:r>
          </a:p>
          <a:p>
            <a:pPr lvl="1"/>
            <a:r>
              <a:rPr lang="sv-SE" sz="3200" dirty="0"/>
              <a:t>Den långa (hela kroppen och tillbaka) </a:t>
            </a:r>
          </a:p>
        </p:txBody>
      </p:sp>
      <p:pic>
        <p:nvPicPr>
          <p:cNvPr id="6" name="Picture 2" descr="5 övningar för att öka blodcirkulationen - Steg för Hälsa">
            <a:extLst>
              <a:ext uri="{FF2B5EF4-FFF2-40B4-BE49-F238E27FC236}">
                <a16:creationId xmlns:a16="http://schemas.microsoft.com/office/drawing/2014/main" id="{92162CFA-DFDA-11B2-9A73-7102039052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" t="15190" r="71521" b="38383"/>
          <a:stretch/>
        </p:blipFill>
        <p:spPr bwMode="auto">
          <a:xfrm>
            <a:off x="1365956" y="1417638"/>
            <a:ext cx="5497688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748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F3ACD8-EA37-6A37-21B3-C69A8AA99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AE525A7-7189-50E2-C541-CBF5FE204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170" name="Picture 2" descr="Hjärta och blodomlopp – Ugglans Biologi">
            <a:extLst>
              <a:ext uri="{FF2B5EF4-FFF2-40B4-BE49-F238E27FC236}">
                <a16:creationId xmlns:a16="http://schemas.microsoft.com/office/drawing/2014/main" id="{A6316C25-6BC8-0C78-DB6F-4011838F5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822" y="-32658"/>
            <a:ext cx="7337778" cy="694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203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ektionsanteckningar Blodomlopp – skolansgladapussel">
            <a:extLst>
              <a:ext uri="{FF2B5EF4-FFF2-40B4-BE49-F238E27FC236}">
                <a16:creationId xmlns:a16="http://schemas.microsoft.com/office/drawing/2014/main" id="{DE4B3207-B5C8-2C8E-662C-557DF6E965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7244" y="-19756"/>
            <a:ext cx="6897511" cy="689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270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FB6B9F9-525E-FD6C-9716-D4F8D7CED16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51798" y="1792111"/>
            <a:ext cx="5540201" cy="4521200"/>
          </a:xfrm>
          <a:prstGeom prst="rect">
            <a:avLst/>
          </a:prstGeom>
          <a:gradFill flip="none" rotWithShape="1">
            <a:gsLst>
              <a:gs pos="61000">
                <a:schemeClr val="accent1">
                  <a:lumMod val="67000"/>
                </a:schemeClr>
              </a:gs>
              <a:gs pos="100000">
                <a:schemeClr val="tx1"/>
              </a:gs>
            </a:gsLst>
            <a:lin ang="0" scaled="1"/>
            <a:tileRect/>
          </a:gradFill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DE148BA-F546-EC57-7025-573EFCB21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Blodomloppet och Träning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1E542E-E4EC-8ABB-ABFB-661020A15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7555"/>
            <a:ext cx="5813598" cy="5170312"/>
          </a:xfrm>
        </p:spPr>
        <p:txBody>
          <a:bodyPr>
            <a:normAutofit/>
          </a:bodyPr>
          <a:lstStyle/>
          <a:p>
            <a:r>
              <a:rPr lang="sv-SE" dirty="0"/>
              <a:t>Blodet transporterar syre, hormoner, näringsämnen, avfallsprodukter, salter, och värme </a:t>
            </a:r>
          </a:p>
          <a:p>
            <a:r>
              <a:rPr lang="sv-SE" dirty="0"/>
              <a:t>Blodet består av: </a:t>
            </a:r>
          </a:p>
          <a:p>
            <a:pPr lvl="1"/>
            <a:r>
              <a:rPr lang="sv-SE" dirty="0"/>
              <a:t>Röda blodkroppar – innehåller hemoglobin vilket transporteras syre </a:t>
            </a:r>
          </a:p>
          <a:p>
            <a:pPr lvl="1"/>
            <a:r>
              <a:rPr lang="sv-SE" dirty="0"/>
              <a:t>Vita blodkroppar – deltar i kroppens immunförsvarsystemet </a:t>
            </a:r>
          </a:p>
          <a:p>
            <a:pPr lvl="1"/>
            <a:r>
              <a:rPr lang="sv-SE" dirty="0"/>
              <a:t>Blodplättar – gör så att blodet levrar sig  (koaguleras) när det finns en skada </a:t>
            </a:r>
          </a:p>
          <a:p>
            <a:pPr lvl="1"/>
            <a:r>
              <a:rPr lang="sv-SE" dirty="0"/>
              <a:t>Blodplasma – vatten som allt kan transporteras i 	</a:t>
            </a:r>
          </a:p>
        </p:txBody>
      </p:sp>
    </p:spTree>
    <p:extLst>
      <p:ext uri="{BB962C8B-B14F-4D97-AF65-F5344CB8AC3E}">
        <p14:creationId xmlns:p14="http://schemas.microsoft.com/office/powerpoint/2010/main" val="198884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77295E-A0FE-4A15-7DB4-F1382E3D0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Blodomloppet och Träning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AD70D5-922E-2AB6-F467-A7351CE1C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Med mer träning: </a:t>
            </a:r>
          </a:p>
          <a:p>
            <a:r>
              <a:rPr lang="sv-SE" dirty="0"/>
              <a:t>Hjärtat slår oftare – ökat cirkulationen</a:t>
            </a:r>
          </a:p>
          <a:p>
            <a:pPr lvl="1"/>
            <a:r>
              <a:rPr lang="sv-SE" dirty="0"/>
              <a:t>Flera hormoner, signalsubstanser </a:t>
            </a:r>
            <a:r>
              <a:rPr lang="sv-SE" dirty="0">
                <a:sym typeface="Wingdings" panose="05000000000000000000" pitchFamily="2" charset="2"/>
              </a:rPr>
              <a:t> bättre humör </a:t>
            </a:r>
          </a:p>
          <a:p>
            <a:pPr lvl="1"/>
            <a:r>
              <a:rPr lang="sv-SE" dirty="0">
                <a:sym typeface="Wingdings" panose="05000000000000000000" pitchFamily="2" charset="2"/>
              </a:rPr>
              <a:t>Flera avfallsprodukter tas bort </a:t>
            </a:r>
            <a:r>
              <a:rPr lang="sv-SE" dirty="0"/>
              <a:t> </a:t>
            </a:r>
          </a:p>
          <a:p>
            <a:r>
              <a:rPr lang="sv-SE" dirty="0"/>
              <a:t>Mer syre transporteras till kroppen </a:t>
            </a:r>
          </a:p>
          <a:p>
            <a:r>
              <a:rPr lang="sv-SE" dirty="0"/>
              <a:t>Ökat energi- och ämnesomsättning i kroppen </a:t>
            </a:r>
          </a:p>
        </p:txBody>
      </p:sp>
    </p:spTree>
    <p:extLst>
      <p:ext uri="{BB962C8B-B14F-4D97-AF65-F5344CB8AC3E}">
        <p14:creationId xmlns:p14="http://schemas.microsoft.com/office/powerpoint/2010/main" val="283836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A3D034-A000-8480-5D15-9B011C14B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Konditionsträning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A337C8B-BAAD-1A40-D75B-5E8E8730C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Konditionsträning är en ytterligare typ av träning som ger också följande fördelar: </a:t>
            </a:r>
          </a:p>
          <a:p>
            <a:pPr lvl="1"/>
            <a:r>
              <a:rPr lang="sv-SE" dirty="0"/>
              <a:t>Ökat ork och energi </a:t>
            </a:r>
          </a:p>
          <a:p>
            <a:pPr lvl="1"/>
            <a:r>
              <a:rPr lang="sv-SE" dirty="0"/>
              <a:t>Skelettet och hjärtat blir starkare  </a:t>
            </a:r>
          </a:p>
          <a:p>
            <a:pPr lvl="1"/>
            <a:r>
              <a:rPr lang="sv-SE" dirty="0"/>
              <a:t>Koordinationen och balansen blir bättre </a:t>
            </a:r>
          </a:p>
          <a:p>
            <a:pPr lvl="1"/>
            <a:r>
              <a:rPr lang="sv-SE" dirty="0"/>
              <a:t>Minskat risk av att få åldersdiabetes </a:t>
            </a:r>
          </a:p>
          <a:p>
            <a:pPr lvl="1"/>
            <a:r>
              <a:rPr lang="sv-SE" dirty="0"/>
              <a:t>Blodtrycket sänks </a:t>
            </a:r>
          </a:p>
          <a:p>
            <a:pPr lvl="1"/>
            <a:r>
              <a:rPr lang="sv-SE" dirty="0"/>
              <a:t>Halten blodfetter minskar </a:t>
            </a:r>
          </a:p>
          <a:p>
            <a:r>
              <a:rPr lang="sv-SE" dirty="0"/>
              <a:t>Konditionsträning är också länkad med lägre stressnivåer, bättre minne och mindre risk för demenssjukdomar </a:t>
            </a:r>
          </a:p>
          <a:p>
            <a:r>
              <a:rPr lang="sv-SE" dirty="0"/>
              <a:t>Konditionsträning ger bättre cirkulation och mer effektiv gasutbyte </a:t>
            </a:r>
          </a:p>
        </p:txBody>
      </p:sp>
    </p:spTree>
    <p:extLst>
      <p:ext uri="{BB962C8B-B14F-4D97-AF65-F5344CB8AC3E}">
        <p14:creationId xmlns:p14="http://schemas.microsoft.com/office/powerpoint/2010/main" val="40438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DB48DE-1DE6-85BF-1A4B-1C27B88B4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C49DA13-4706-51E5-DDDF-E1B48948B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026" name="Picture 2" descr="347,697 Astronaut Images, Stock Photos, 3D objects, &amp; Vectors | Shutterstock">
            <a:extLst>
              <a:ext uri="{FF2B5EF4-FFF2-40B4-BE49-F238E27FC236}">
                <a16:creationId xmlns:a16="http://schemas.microsoft.com/office/drawing/2014/main" id="{349F60BA-A224-0F41-BA5F-B61BD2667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657" y="-532660"/>
            <a:ext cx="12677313" cy="792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9BF629DF-7005-2EAB-2309-45144C49D956}"/>
              </a:ext>
            </a:extLst>
          </p:cNvPr>
          <p:cNvSpPr txBox="1"/>
          <p:nvPr/>
        </p:nvSpPr>
        <p:spPr>
          <a:xfrm>
            <a:off x="838200" y="2136338"/>
            <a:ext cx="26507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/>
              <a:t>VARFÖR TRÄNAR MAN?</a:t>
            </a:r>
          </a:p>
        </p:txBody>
      </p:sp>
    </p:spTree>
    <p:extLst>
      <p:ext uri="{BB962C8B-B14F-4D97-AF65-F5344CB8AC3E}">
        <p14:creationId xmlns:p14="http://schemas.microsoft.com/office/powerpoint/2010/main" val="2796720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DF14B1B-88FA-88AB-4976-9ED2A817E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18" y="0"/>
            <a:ext cx="115217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41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05DE1FAD-4120-857C-8478-16BB7EBE2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37" y="0"/>
            <a:ext cx="11767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88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DF14B1B-88FA-88AB-4976-9ED2A817EA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/>
          <a:stretch/>
        </p:blipFill>
        <p:spPr>
          <a:xfrm>
            <a:off x="180622" y="1916872"/>
            <a:ext cx="3578577" cy="426009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A170322-9250-8298-C9BA-4ABD77611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GASUTBYTET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D70AE4-31CE-4D91-CC96-0C831D508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3378" y="1825625"/>
            <a:ext cx="7470422" cy="4351338"/>
          </a:xfrm>
        </p:spPr>
        <p:txBody>
          <a:bodyPr/>
          <a:lstStyle/>
          <a:p>
            <a:r>
              <a:rPr lang="sv-SE" dirty="0"/>
              <a:t>Luften som vi andas in förs vid luftstrupen till lungblåsor via luftrör som blir allt mindre </a:t>
            </a:r>
          </a:p>
          <a:p>
            <a:r>
              <a:rPr lang="sv-SE" dirty="0"/>
              <a:t>Luftstrupen är uppbyggd av broskringar som sitter ihop med hjälp av muskler och bindväv </a:t>
            </a:r>
          </a:p>
          <a:p>
            <a:r>
              <a:rPr lang="sv-SE" dirty="0"/>
              <a:t>Inuti är luftstrupen täckt av slemhinna </a:t>
            </a:r>
          </a:p>
          <a:p>
            <a:r>
              <a:rPr lang="sv-SE" dirty="0"/>
              <a:t>Lungblåsor kallas även alveoler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5807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16272AD-705C-182C-0B18-4B9F60D46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563412" cy="68580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0BDECABA-3EB9-F7AE-66A7-C84C7DF4C89F}"/>
              </a:ext>
            </a:extLst>
          </p:cNvPr>
          <p:cNvSpPr txBox="1"/>
          <p:nvPr/>
        </p:nvSpPr>
        <p:spPr>
          <a:xfrm>
            <a:off x="1628588" y="2767280"/>
            <a:ext cx="57056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0" dirty="0">
                <a:solidFill>
                  <a:schemeClr val="bg1"/>
                </a:solidFill>
              </a:rPr>
              <a:t>GASUTBYTET</a:t>
            </a:r>
          </a:p>
        </p:txBody>
      </p:sp>
    </p:spTree>
    <p:extLst>
      <p:ext uri="{BB962C8B-B14F-4D97-AF65-F5344CB8AC3E}">
        <p14:creationId xmlns:p14="http://schemas.microsoft.com/office/powerpoint/2010/main" val="2214969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16272AD-705C-182C-0B18-4B9F60D465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08" t="-494" r="455" b="7004"/>
          <a:stretch/>
        </p:blipFill>
        <p:spPr>
          <a:xfrm>
            <a:off x="327377" y="1419224"/>
            <a:ext cx="3759201" cy="507791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8AFA8EC-E13F-F2D2-E0AD-021CC1960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GASUTBYTET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991495-FF81-0340-9FCD-0F750C4DC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3" y="1825625"/>
            <a:ext cx="7371645" cy="4351338"/>
          </a:xfrm>
        </p:spPr>
        <p:txBody>
          <a:bodyPr/>
          <a:lstStyle/>
          <a:p>
            <a:r>
              <a:rPr lang="sv-SE" dirty="0"/>
              <a:t>Lungblåsor har kapillärer i direkt kontakt </a:t>
            </a:r>
          </a:p>
          <a:p>
            <a:r>
              <a:rPr lang="sv-SE" dirty="0"/>
              <a:t>Syre som finns i luft som andades går in till blodet som kan då transporteras tillbaka till hjärtat (lilla kretslopp) </a:t>
            </a:r>
          </a:p>
          <a:p>
            <a:r>
              <a:rPr lang="sv-SE" dirty="0"/>
              <a:t>Koldioxid som finns i blodet (från cellandning) går in till lungblåsor för att då andas ut </a:t>
            </a:r>
          </a:p>
        </p:txBody>
      </p:sp>
    </p:spTree>
    <p:extLst>
      <p:ext uri="{BB962C8B-B14F-4D97-AF65-F5344CB8AC3E}">
        <p14:creationId xmlns:p14="http://schemas.microsoft.com/office/powerpoint/2010/main" val="1365838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16272AD-705C-182C-0B18-4B9F60D465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50" t="49407" r="28795" b="-5895"/>
          <a:stretch/>
        </p:blipFill>
        <p:spPr>
          <a:xfrm>
            <a:off x="428978" y="2028371"/>
            <a:ext cx="4094172" cy="394584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8AFA8EC-E13F-F2D2-E0AD-021CC1960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GASUTBYTET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991495-FF81-0340-9FCD-0F750C4DC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3" y="1825625"/>
            <a:ext cx="7371645" cy="4351338"/>
          </a:xfrm>
        </p:spPr>
        <p:txBody>
          <a:bodyPr/>
          <a:lstStyle/>
          <a:p>
            <a:r>
              <a:rPr lang="sv-SE" dirty="0"/>
              <a:t>Gasutbytet beror på koncentrationen av gaserna </a:t>
            </a:r>
          </a:p>
          <a:p>
            <a:r>
              <a:rPr lang="sv-SE" dirty="0"/>
              <a:t>När vi tränar händer cellandning på ett högre takt än vanligt </a:t>
            </a:r>
            <a:endParaRPr lang="sv-SE" dirty="0">
              <a:sym typeface="Wingdings" panose="05000000000000000000" pitchFamily="2" charset="2"/>
            </a:endParaRPr>
          </a:p>
          <a:p>
            <a:pPr lvl="1"/>
            <a:r>
              <a:rPr lang="sv-SE" dirty="0">
                <a:sym typeface="Wingdings" panose="05000000000000000000" pitchFamily="2" charset="2"/>
              </a:rPr>
              <a:t>Ökat behöv av syre i kroppensceller </a:t>
            </a:r>
          </a:p>
          <a:p>
            <a:pPr lvl="1"/>
            <a:r>
              <a:rPr lang="sv-SE" dirty="0">
                <a:sym typeface="Wingdings" panose="05000000000000000000" pitchFamily="2" charset="2"/>
              </a:rPr>
              <a:t>Ökat mängden koldioxid tillverkat i kroppensceller </a:t>
            </a:r>
          </a:p>
          <a:p>
            <a:r>
              <a:rPr lang="sv-SE" dirty="0">
                <a:sym typeface="Wingdings" panose="05000000000000000000" pitchFamily="2" charset="2"/>
              </a:rPr>
              <a:t>När vi tränar börjar vi andas på ett högre takt än vanligt  fler gasutbyte som kan hända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902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ju smarta må bra-knep du kan lära av katter">
            <a:extLst>
              <a:ext uri="{FF2B5EF4-FFF2-40B4-BE49-F238E27FC236}">
                <a16:creationId xmlns:a16="http://schemas.microsoft.com/office/drawing/2014/main" id="{6E9738D3-2BBB-3993-E042-C2619ACB6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A2C44C1-8441-BBE4-0D94-956C269C4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86778" cy="2592564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sv-SE" sz="8000" dirty="0">
                <a:solidFill>
                  <a:schemeClr val="bg1"/>
                </a:solidFill>
              </a:rPr>
              <a:t>Glöm inte att stretcha! </a:t>
            </a:r>
          </a:p>
        </p:txBody>
      </p:sp>
    </p:spTree>
    <p:extLst>
      <p:ext uri="{BB962C8B-B14F-4D97-AF65-F5344CB8AC3E}">
        <p14:creationId xmlns:p14="http://schemas.microsoft.com/office/powerpoint/2010/main" val="3853261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847AAC-F193-D893-00A5-7EEFE3B83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Varför Tränar Man?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8114861-A4BF-5C3E-8FDF-7ABC96F3B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Människokroppen är anpassad till ett liv i rörelse och musklerna försvagas när de inte används </a:t>
            </a:r>
          </a:p>
          <a:p>
            <a:r>
              <a:rPr lang="sv-SE" dirty="0"/>
              <a:t>Med jämna mellanrum måste kroppen utsättas för ansträngningar och för att hålla oss friska behöver vi ständig träning och motion </a:t>
            </a:r>
          </a:p>
          <a:p>
            <a:r>
              <a:rPr lang="sv-SE" dirty="0"/>
              <a:t>Fördelar: </a:t>
            </a:r>
          </a:p>
          <a:p>
            <a:pPr lvl="1"/>
            <a:r>
              <a:rPr lang="sv-SE" dirty="0"/>
              <a:t>Fysiskt – starkare muskler, starkare kropp, snabbare återhämtning vid sjukdomar och skador, ökat energi nivåer … </a:t>
            </a:r>
          </a:p>
          <a:p>
            <a:pPr lvl="1"/>
            <a:r>
              <a:rPr lang="sv-SE" dirty="0"/>
              <a:t>Psykiskt – endorfin utsläpp, belöningssystemet ökas funktionalitet, bättre stress hantering, bättre humör, ökat ork … </a:t>
            </a:r>
          </a:p>
          <a:p>
            <a:pPr lvl="1"/>
            <a:r>
              <a:rPr lang="sv-SE" dirty="0"/>
              <a:t>Minskat risk för att vara övervikt, får hjärt- och kärlsjukdomar samt diabetes </a:t>
            </a:r>
          </a:p>
        </p:txBody>
      </p:sp>
    </p:spTree>
    <p:extLst>
      <p:ext uri="{BB962C8B-B14F-4D97-AF65-F5344CB8AC3E}">
        <p14:creationId xmlns:p14="http://schemas.microsoft.com/office/powerpoint/2010/main" val="233893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ressmann utmanar modeindustrins kroppsideal - Resumé">
            <a:extLst>
              <a:ext uri="{FF2B5EF4-FFF2-40B4-BE49-F238E27FC236}">
                <a16:creationId xmlns:a16="http://schemas.microsoft.com/office/drawing/2014/main" id="{7E2AF8D3-0D7F-08BC-ACFC-CCD323A701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4"/>
          <a:stretch/>
        </p:blipFill>
        <p:spPr bwMode="auto">
          <a:xfrm>
            <a:off x="5706533" y="2031284"/>
            <a:ext cx="6485467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Kroppsideal - Sporthälsa">
            <a:extLst>
              <a:ext uri="{FF2B5EF4-FFF2-40B4-BE49-F238E27FC236}">
                <a16:creationId xmlns:a16="http://schemas.microsoft.com/office/drawing/2014/main" id="{211C906C-7B2C-21A8-FDCF-E17BAB62FC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3"/>
          <a:stretch/>
        </p:blipFill>
        <p:spPr bwMode="auto">
          <a:xfrm>
            <a:off x="0" y="2341614"/>
            <a:ext cx="5968181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6038DCEC-575D-C3BE-1813-C9E144554AD7}"/>
              </a:ext>
            </a:extLst>
          </p:cNvPr>
          <p:cNvSpPr txBox="1"/>
          <p:nvPr/>
        </p:nvSpPr>
        <p:spPr>
          <a:xfrm>
            <a:off x="3460955" y="986120"/>
            <a:ext cx="5270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200" dirty="0">
                <a:solidFill>
                  <a:schemeClr val="bg1"/>
                </a:solidFill>
              </a:rPr>
              <a:t>KROPPSIDEAL</a:t>
            </a:r>
          </a:p>
        </p:txBody>
      </p:sp>
    </p:spTree>
    <p:extLst>
      <p:ext uri="{BB962C8B-B14F-4D97-AF65-F5344CB8AC3E}">
        <p14:creationId xmlns:p14="http://schemas.microsoft.com/office/powerpoint/2010/main" val="2137528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0C46DD2D-18B9-DEEB-5C10-5CA27F3BF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Kroppsideal 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7B3CD2F5-1B4B-9F77-4BF4-2D23E70E1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Det finns inget ”rätt” sätt att se ut! </a:t>
            </a:r>
          </a:p>
          <a:p>
            <a:pPr lvl="1"/>
            <a:r>
              <a:rPr lang="sv-SE" dirty="0"/>
              <a:t>Många personer som syns på sociala medier ser likadana ut, fast vi människor ser inte likadana ut i verkligheten </a:t>
            </a:r>
          </a:p>
          <a:p>
            <a:r>
              <a:rPr lang="sv-SE" dirty="0"/>
              <a:t>Bilder kan påverka dig, även om de inte är helt sanna </a:t>
            </a:r>
          </a:p>
          <a:p>
            <a:pPr lvl="1"/>
            <a:r>
              <a:rPr lang="sv-SE" dirty="0"/>
              <a:t>På sociala medier ser du sånt som andra har valt att lägga upp </a:t>
            </a:r>
          </a:p>
          <a:p>
            <a:r>
              <a:rPr lang="sv-SE" dirty="0"/>
              <a:t>Det är inte fel att fixa utseendet </a:t>
            </a:r>
          </a:p>
          <a:p>
            <a:pPr lvl="1"/>
            <a:r>
              <a:rPr lang="sv-SE" dirty="0"/>
              <a:t>Att vilja se bra ut är inget fel (fixa håret, sminka sig, osv…) och kan vara kul</a:t>
            </a:r>
          </a:p>
          <a:p>
            <a:r>
              <a:rPr lang="sv-SE" dirty="0"/>
              <a:t>Självkänslan </a:t>
            </a:r>
          </a:p>
          <a:p>
            <a:pPr lvl="1"/>
            <a:r>
              <a:rPr lang="sv-SE" dirty="0"/>
              <a:t>Att vara missnöjd med utseende kan bero på andra faktorer </a:t>
            </a:r>
          </a:p>
          <a:p>
            <a:r>
              <a:rPr lang="sv-SE" dirty="0"/>
              <a:t>Du bestämmer vad är snygg för dig själv! </a:t>
            </a:r>
          </a:p>
        </p:txBody>
      </p:sp>
    </p:spTree>
    <p:extLst>
      <p:ext uri="{BB962C8B-B14F-4D97-AF65-F5344CB8AC3E}">
        <p14:creationId xmlns:p14="http://schemas.microsoft.com/office/powerpoint/2010/main" val="1860244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DBDA2ABC-87FF-BF90-2B79-AFCC15FF9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957"/>
            <a:ext cx="12213300" cy="593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41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C0DFC7-4783-FD8A-85E8-6BCC221C5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Muskler och Träning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65297ED-6CBB-E1D9-962B-7DAC8F7B2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69500" cy="4351338"/>
          </a:xfrm>
        </p:spPr>
        <p:txBody>
          <a:bodyPr>
            <a:normAutofit/>
          </a:bodyPr>
          <a:lstStyle/>
          <a:p>
            <a:r>
              <a:rPr lang="sv-SE" sz="3200" dirty="0"/>
              <a:t>Det finns tre olika typer av muskelceller: </a:t>
            </a:r>
          </a:p>
          <a:p>
            <a:pPr lvl="1"/>
            <a:r>
              <a:rPr lang="sv-SE" sz="2800" dirty="0"/>
              <a:t>Hjärtmuskler </a:t>
            </a:r>
          </a:p>
          <a:p>
            <a:pPr lvl="1"/>
            <a:r>
              <a:rPr lang="sv-SE" sz="2800" dirty="0"/>
              <a:t>Glatta muskler </a:t>
            </a:r>
          </a:p>
          <a:p>
            <a:pPr lvl="1"/>
            <a:r>
              <a:rPr lang="sv-SE" sz="2800" dirty="0"/>
              <a:t>Skelettmuskler</a:t>
            </a:r>
          </a:p>
          <a:p>
            <a:r>
              <a:rPr lang="sv-SE" sz="3200" dirty="0"/>
              <a:t> Musklerna sätter kroppen i rörelse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1D3E24A-A859-7CB8-8F96-E79D2B5EB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700" y="1944396"/>
            <a:ext cx="6112825" cy="296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04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1D3E24A-A859-7CB8-8F96-E79D2B5EBC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50" r="37241"/>
          <a:stretch/>
        </p:blipFill>
        <p:spPr>
          <a:xfrm>
            <a:off x="0" y="-32590"/>
            <a:ext cx="4419601" cy="6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73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A97A7F2-0E45-2F3E-C0DE-75C61FA0A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27"/>
            <a:ext cx="12192000" cy="681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42087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-tema">
  <a:themeElements>
    <a:clrScheme name="Blå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241</TotalTime>
  <Words>760</Words>
  <Application>Microsoft Office PowerPoint</Application>
  <PresentationFormat>Bredbild</PresentationFormat>
  <Paragraphs>105</Paragraphs>
  <Slides>26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Office-tema</vt:lpstr>
      <vt:lpstr>Naturkunskap 1b</vt:lpstr>
      <vt:lpstr>PowerPoint-presentation</vt:lpstr>
      <vt:lpstr>Varför Tränar Man?</vt:lpstr>
      <vt:lpstr>PowerPoint-presentation</vt:lpstr>
      <vt:lpstr>Kroppsideal </vt:lpstr>
      <vt:lpstr>PowerPoint-presentation</vt:lpstr>
      <vt:lpstr>Muskler och Träning </vt:lpstr>
      <vt:lpstr>PowerPoint-presentation</vt:lpstr>
      <vt:lpstr>PowerPoint-presentation</vt:lpstr>
      <vt:lpstr>Skelettmuskler </vt:lpstr>
      <vt:lpstr>Att träna skelettmuskler </vt:lpstr>
      <vt:lpstr>PowerPoint-presentation</vt:lpstr>
      <vt:lpstr>PowerPoint-presentation</vt:lpstr>
      <vt:lpstr>Blodomloppet</vt:lpstr>
      <vt:lpstr>PowerPoint-presentation</vt:lpstr>
      <vt:lpstr>PowerPoint-presentation</vt:lpstr>
      <vt:lpstr>Blodomloppet och Träning </vt:lpstr>
      <vt:lpstr>Blodomloppet och Träning</vt:lpstr>
      <vt:lpstr>Konditionsträning </vt:lpstr>
      <vt:lpstr>PowerPoint-presentation</vt:lpstr>
      <vt:lpstr>PowerPoint-presentation</vt:lpstr>
      <vt:lpstr>GASUTBYTET</vt:lpstr>
      <vt:lpstr>PowerPoint-presentation</vt:lpstr>
      <vt:lpstr>GASUTBYTET</vt:lpstr>
      <vt:lpstr>GASUTBYTET</vt:lpstr>
      <vt:lpstr>Glöm inte att stretcha!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Naturkunskap 1b</dc:title>
  <dc:creator>Fares Makki</dc:creator>
  <cp:lastModifiedBy>Fares Makki</cp:lastModifiedBy>
  <cp:revision>2</cp:revision>
  <dcterms:created xsi:type="dcterms:W3CDTF">2024-03-11T08:24:05Z</dcterms:created>
  <dcterms:modified xsi:type="dcterms:W3CDTF">2025-01-10T07:00:12Z</dcterms:modified>
</cp:coreProperties>
</file>